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57" r:id="rId3"/>
    <p:sldId id="258" r:id="rId4"/>
    <p:sldId id="259" r:id="rId5"/>
    <p:sldId id="262" r:id="rId6"/>
    <p:sldId id="260" r:id="rId7"/>
    <p:sldId id="266" r:id="rId8"/>
    <p:sldId id="261"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3" d="100"/>
          <a:sy n="73" d="100"/>
        </p:scale>
        <p:origin x="5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8A87A34-81AB-432B-8DAE-1953F412C126}" type="datetimeFigureOut">
              <a:rPr lang="en-US" smtClean="0"/>
              <a:t>11/2/2018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6036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8208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05414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019266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4869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70027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39296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8A87A34-81AB-432B-8DAE-1953F412C126}"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0281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8A87A34-81AB-432B-8DAE-1953F412C126}"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5347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246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3879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88221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99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7900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3403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822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45191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8A87A34-81AB-432B-8DAE-1953F412C126}" type="datetimeFigureOut">
              <a:rPr lang="en-US" smtClean="0"/>
              <a:pPr/>
              <a:t>11/2/2018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7877778"/>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Наставните </a:t>
            </a:r>
            <a:r>
              <a:rPr lang="mk-MK" dirty="0" smtClean="0"/>
              <a:t>содржини и темите од медиумската писменост во образовниот систем во Република Македонија</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76578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mk-MK" sz="2400" dirty="0" smtClean="0"/>
              <a:t>Повеќе </a:t>
            </a:r>
            <a:r>
              <a:rPr lang="mk-MK" sz="2400" dirty="0" smtClean="0"/>
              <a:t>содржини од медиумска писменост во рамките на предметите македонски јазик, албански јазик и турски јазик во средното образование со цел создавање граѓани со </a:t>
            </a:r>
            <a:r>
              <a:rPr lang="mk-MK" sz="2400" dirty="0" smtClean="0"/>
              <a:t>изграден личен став </a:t>
            </a:r>
            <a:r>
              <a:rPr lang="mk-MK" sz="2400" dirty="0" smtClean="0"/>
              <a:t>и сопствено мислење. Програмите се </a:t>
            </a:r>
            <a:r>
              <a:rPr lang="mk-MK" sz="2400" dirty="0" smtClean="0"/>
              <a:t>во подготовка </a:t>
            </a:r>
            <a:r>
              <a:rPr lang="mk-MK" sz="2400" dirty="0" smtClean="0"/>
              <a:t>и ќе се применуваат во средното стручно образование чија реформа е во тек.</a:t>
            </a:r>
            <a:endParaRPr lang="en-US" sz="2400" dirty="0"/>
          </a:p>
        </p:txBody>
      </p:sp>
    </p:spTree>
    <p:extLst>
      <p:ext uri="{BB962C8B-B14F-4D97-AF65-F5344CB8AC3E}">
        <p14:creationId xmlns:p14="http://schemas.microsoft.com/office/powerpoint/2010/main" val="1040354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mk-MK" sz="4000" dirty="0" smtClean="0"/>
              <a:t>Благодарам на вниманието!</a:t>
            </a:r>
            <a:endParaRPr lang="en-US" sz="4000" dirty="0"/>
          </a:p>
        </p:txBody>
      </p:sp>
    </p:spTree>
    <p:extLst>
      <p:ext uri="{BB962C8B-B14F-4D97-AF65-F5344CB8AC3E}">
        <p14:creationId xmlns:p14="http://schemas.microsoft.com/office/powerpoint/2010/main" val="1095119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Општи напомени</a:t>
            </a:r>
            <a:endParaRPr lang="en-US" dirty="0"/>
          </a:p>
        </p:txBody>
      </p:sp>
      <p:sp>
        <p:nvSpPr>
          <p:cNvPr id="3" name="Content Placeholder 2"/>
          <p:cNvSpPr>
            <a:spLocks noGrp="1"/>
          </p:cNvSpPr>
          <p:nvPr>
            <p:ph idx="1"/>
          </p:nvPr>
        </p:nvSpPr>
        <p:spPr/>
        <p:txBody>
          <a:bodyPr>
            <a:normAutofit fontScale="92500"/>
          </a:bodyPr>
          <a:lstStyle/>
          <a:p>
            <a:pPr marL="0" indent="0">
              <a:buNone/>
            </a:pPr>
            <a:r>
              <a:rPr lang="mk-MK" dirty="0" smtClean="0"/>
              <a:t>Наставата во Република Македонија се одвива на пет јазици во основното образование (македонски, албански, турски, српски и босански јазик) и на три јазици во средното образование (македонски, албански и турски јазик</a:t>
            </a:r>
            <a:r>
              <a:rPr lang="mk-MK" dirty="0" smtClean="0"/>
              <a:t>).</a:t>
            </a:r>
            <a:endParaRPr lang="mk-MK" dirty="0" smtClean="0"/>
          </a:p>
          <a:p>
            <a:pPr marL="0" indent="0">
              <a:buNone/>
            </a:pPr>
            <a:r>
              <a:rPr lang="mk-MK" dirty="0" smtClean="0"/>
              <a:t>Поимот мајчин јазик и целите на овој предмет во наставата</a:t>
            </a:r>
          </a:p>
          <a:p>
            <a:pPr marL="0" indent="0">
              <a:buNone/>
            </a:pPr>
            <a:r>
              <a:rPr lang="mk-MK" dirty="0" smtClean="0"/>
              <a:t>Елементарно описменување </a:t>
            </a:r>
            <a:r>
              <a:rPr lang="mk-MK" dirty="0" smtClean="0"/>
              <a:t>и описменување кое значи широк опсег на јазични вештини и нивна градација, а кои се однесуваат на:</a:t>
            </a:r>
          </a:p>
          <a:p>
            <a:pPr marL="0" indent="0">
              <a:buNone/>
            </a:pPr>
            <a:r>
              <a:rPr lang="mk-MK" dirty="0" smtClean="0"/>
              <a:t> </a:t>
            </a:r>
            <a:r>
              <a:rPr lang="mk-MK" dirty="0" smtClean="0"/>
              <a:t>- </a:t>
            </a:r>
            <a:r>
              <a:rPr lang="mk-MK" b="1" dirty="0" smtClean="0"/>
              <a:t>јазикот </a:t>
            </a:r>
            <a:r>
              <a:rPr lang="mk-MK" dirty="0" smtClean="0"/>
              <a:t>(со неговите граматички структури и </a:t>
            </a:r>
            <a:r>
              <a:rPr lang="mk-MK" dirty="0" smtClean="0"/>
              <a:t>функции: </a:t>
            </a:r>
            <a:r>
              <a:rPr lang="mk-MK" dirty="0" smtClean="0"/>
              <a:t>на стандардна форма </a:t>
            </a:r>
            <a:r>
              <a:rPr lang="mk-MK" dirty="0"/>
              <a:t>(</a:t>
            </a:r>
            <a:r>
              <a:rPr lang="mk-MK" dirty="0" smtClean="0"/>
              <a:t>говорена </a:t>
            </a:r>
            <a:r>
              <a:rPr lang="mk-MK" dirty="0" smtClean="0"/>
              <a:t>и </a:t>
            </a:r>
            <a:r>
              <a:rPr lang="mk-MK" dirty="0" smtClean="0"/>
              <a:t>пишана) </a:t>
            </a:r>
            <a:r>
              <a:rPr lang="mk-MK" dirty="0" smtClean="0"/>
              <a:t>и на соодветна лексика на развојниот </a:t>
            </a:r>
            <a:r>
              <a:rPr lang="mk-MK" dirty="0" smtClean="0"/>
              <a:t>период)и - </a:t>
            </a:r>
            <a:r>
              <a:rPr lang="mk-MK" b="1" dirty="0" smtClean="0"/>
              <a:t>литературата</a:t>
            </a:r>
            <a:r>
              <a:rPr lang="mk-MK" dirty="0" smtClean="0"/>
              <a:t> </a:t>
            </a:r>
            <a:r>
              <a:rPr lang="mk-MK" dirty="0" smtClean="0"/>
              <a:t>со основните теориски поими, историско-дијахрониски периодизации и стилски формации преку претставници од сите видови на пишаниот уметнички збор.</a:t>
            </a:r>
          </a:p>
          <a:p>
            <a:endParaRPr lang="en-US" dirty="0"/>
          </a:p>
        </p:txBody>
      </p:sp>
    </p:spTree>
    <p:extLst>
      <p:ext uri="{BB962C8B-B14F-4D97-AF65-F5344CB8AC3E}">
        <p14:creationId xmlns:p14="http://schemas.microsoft.com/office/powerpoint/2010/main" val="196815362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mk-MK" dirty="0" smtClean="0"/>
              <a:t>Подрачја во наставната програма по мајчин јазик во основното образование:</a:t>
            </a:r>
          </a:p>
          <a:p>
            <a:r>
              <a:rPr lang="mk-MK" dirty="0" smtClean="0"/>
              <a:t>Јазик</a:t>
            </a:r>
          </a:p>
          <a:p>
            <a:r>
              <a:rPr lang="mk-MK" dirty="0" smtClean="0"/>
              <a:t>Литература</a:t>
            </a:r>
          </a:p>
          <a:p>
            <a:r>
              <a:rPr lang="mk-MK" dirty="0" smtClean="0"/>
              <a:t>Изразување и творење</a:t>
            </a:r>
          </a:p>
          <a:p>
            <a:r>
              <a:rPr lang="mk-MK" dirty="0" smtClean="0"/>
              <a:t>Медиумска култура</a:t>
            </a:r>
          </a:p>
          <a:p>
            <a:pPr marL="0" indent="0">
              <a:buNone/>
            </a:pPr>
            <a:r>
              <a:rPr lang="mk-MK" dirty="0" smtClean="0"/>
              <a:t>Последни промени во наставните програми по мајчин јазик се направени при создавањето на концептот за деветгодишно основно образование, 2007 година, оттаму темите кои се дел од подрачјето медиумска култура имаат поинаков однос </a:t>
            </a:r>
            <a:r>
              <a:rPr lang="mk-MK" b="1" dirty="0" smtClean="0"/>
              <a:t>кон поимот медиум.</a:t>
            </a:r>
          </a:p>
          <a:p>
            <a:pPr marL="0" indent="0">
              <a:buNone/>
            </a:pPr>
            <a:endParaRPr lang="en-US" dirty="0"/>
          </a:p>
        </p:txBody>
      </p:sp>
    </p:spTree>
    <p:extLst>
      <p:ext uri="{BB962C8B-B14F-4D97-AF65-F5344CB8AC3E}">
        <p14:creationId xmlns:p14="http://schemas.microsoft.com/office/powerpoint/2010/main" val="3835641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Содржини во подрачјето медиумска култура </a:t>
            </a:r>
            <a:r>
              <a:rPr lang="mk-MK" dirty="0" smtClean="0"/>
              <a:t>во основното образование</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mk-MK" dirty="0" smtClean="0"/>
              <a:t>радио и тв емисии (разлики во приемот на </a:t>
            </a:r>
            <a:r>
              <a:rPr lang="mk-MK" dirty="0" smtClean="0"/>
              <a:t>информациите: звук -  </a:t>
            </a:r>
            <a:r>
              <a:rPr lang="mk-MK" dirty="0" smtClean="0"/>
              <a:t>слика)видови емисии, вести, реклами, цртан филм и игран филм, серија за деца, куклена претстава, театарска претстава, елементи на филм и театар, списание за деца  / детски печат, форми на медиумско информирање;</a:t>
            </a:r>
          </a:p>
          <a:p>
            <a:r>
              <a:rPr lang="mk-MK" dirty="0"/>
              <a:t>в</a:t>
            </a:r>
            <a:r>
              <a:rPr lang="mk-MK" dirty="0" smtClean="0"/>
              <a:t>идови медиуми-електронски и печатени, но и книгата како медиум;</a:t>
            </a:r>
          </a:p>
          <a:p>
            <a:r>
              <a:rPr lang="mk-MK" dirty="0" smtClean="0"/>
              <a:t>видови филмови и видови тв емисии, новинарска статија;</a:t>
            </a:r>
            <a:endParaRPr lang="mk-MK" dirty="0"/>
          </a:p>
          <a:p>
            <a:r>
              <a:rPr lang="mk-MK" dirty="0"/>
              <a:t>п</a:t>
            </a:r>
            <a:r>
              <a:rPr lang="mk-MK" dirty="0" smtClean="0"/>
              <a:t>ребарување по </a:t>
            </a:r>
            <a:r>
              <a:rPr lang="mk-MK" dirty="0" smtClean="0"/>
              <a:t>интернет.</a:t>
            </a:r>
            <a:endParaRPr lang="mk-MK" dirty="0" smtClean="0"/>
          </a:p>
          <a:p>
            <a:endParaRPr lang="mk-MK" dirty="0"/>
          </a:p>
          <a:p>
            <a:r>
              <a:rPr lang="mk-MK" dirty="0" smtClean="0"/>
              <a:t>ФОРМАТОТ/ФОРМИ НА МЕДИУМИ,  но не </a:t>
            </a:r>
            <a:r>
              <a:rPr lang="mk-MK" dirty="0" smtClean="0"/>
              <a:t>и</a:t>
            </a:r>
            <a:r>
              <a:rPr lang="en-US" dirty="0" smtClean="0"/>
              <a:t> </a:t>
            </a:r>
            <a:r>
              <a:rPr lang="mk-MK" dirty="0" smtClean="0"/>
              <a:t>толкување на </a:t>
            </a:r>
            <a:r>
              <a:rPr lang="mk-MK" dirty="0" smtClean="0"/>
              <a:t>содржините и начините на следење на тие содржини</a:t>
            </a:r>
            <a:endParaRPr lang="en-US" dirty="0"/>
          </a:p>
        </p:txBody>
      </p:sp>
    </p:spTree>
    <p:extLst>
      <p:ext uri="{BB962C8B-B14F-4D97-AF65-F5344CB8AC3E}">
        <p14:creationId xmlns:p14="http://schemas.microsoft.com/office/powerpoint/2010/main" val="23524830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Содржини поврзани во медиумите во другите наставни предмети во основното образование</a:t>
            </a:r>
            <a:endParaRPr lang="en-US" dirty="0"/>
          </a:p>
        </p:txBody>
      </p:sp>
      <p:sp>
        <p:nvSpPr>
          <p:cNvPr id="3" name="Content Placeholder 2"/>
          <p:cNvSpPr>
            <a:spLocks noGrp="1"/>
          </p:cNvSpPr>
          <p:nvPr>
            <p:ph idx="1"/>
          </p:nvPr>
        </p:nvSpPr>
        <p:spPr>
          <a:xfrm>
            <a:off x="1154954" y="2603499"/>
            <a:ext cx="8825659" cy="4034367"/>
          </a:xfrm>
        </p:spPr>
        <p:txBody>
          <a:bodyPr>
            <a:normAutofit fontScale="77500" lnSpcReduction="20000"/>
          </a:bodyPr>
          <a:lstStyle/>
          <a:p>
            <a:pPr algn="just"/>
            <a:r>
              <a:rPr lang="mk-MK" sz="2200" dirty="0" smtClean="0"/>
              <a:t>Граѓанско образование преку темите</a:t>
            </a:r>
            <a:r>
              <a:rPr lang="mk-MK" sz="2200" b="1" dirty="0" smtClean="0"/>
              <a:t>: </a:t>
            </a:r>
            <a:endParaRPr lang="mk-MK" sz="2200" b="1" dirty="0" smtClean="0"/>
          </a:p>
          <a:p>
            <a:pPr marL="0" indent="0" algn="just">
              <a:buNone/>
            </a:pPr>
            <a:r>
              <a:rPr lang="mk-MK" sz="2200" b="1" dirty="0"/>
              <a:t>-</a:t>
            </a:r>
            <a:r>
              <a:rPr lang="mk-MK" sz="2200" b="1" dirty="0" smtClean="0"/>
              <a:t>Медиумите </a:t>
            </a:r>
            <a:r>
              <a:rPr lang="mk-MK" sz="2200" b="1" dirty="0" smtClean="0"/>
              <a:t>во демократското општество</a:t>
            </a:r>
            <a:r>
              <a:rPr lang="mk-MK" sz="2200" dirty="0" smtClean="0"/>
              <a:t>(медиумски содржини, факт, демант, улогата на медиумот во креирањето на јавното мислење)и </a:t>
            </a:r>
            <a:endParaRPr lang="mk-MK" sz="2200" dirty="0" smtClean="0"/>
          </a:p>
          <a:p>
            <a:pPr marL="0" indent="0" algn="just">
              <a:buNone/>
            </a:pPr>
            <a:r>
              <a:rPr lang="mk-MK" sz="2200" b="1" dirty="0"/>
              <a:t>-</a:t>
            </a:r>
            <a:r>
              <a:rPr lang="mk-MK" sz="2200" b="1" dirty="0" smtClean="0"/>
              <a:t>Медиуми-информирањето </a:t>
            </a:r>
            <a:r>
              <a:rPr lang="mk-MK" sz="2200" b="1" dirty="0" smtClean="0"/>
              <a:t>во демократското </a:t>
            </a:r>
            <a:r>
              <a:rPr lang="mk-MK" sz="2200" b="1" dirty="0" smtClean="0"/>
              <a:t>општество со следните цели: -</a:t>
            </a:r>
            <a:r>
              <a:rPr lang="ru-RU" sz="2200" dirty="0" smtClean="0"/>
              <a:t>да </a:t>
            </a:r>
            <a:r>
              <a:rPr lang="ru-RU" sz="2200" dirty="0"/>
              <a:t>препознава различни видови на масовни медиуми; </a:t>
            </a:r>
            <a:endParaRPr lang="ru-RU" sz="2200" dirty="0" smtClean="0"/>
          </a:p>
          <a:p>
            <a:pPr marL="0" indent="0" algn="just">
              <a:buNone/>
            </a:pPr>
            <a:r>
              <a:rPr lang="ru-RU" sz="2200" dirty="0" smtClean="0"/>
              <a:t>- да </a:t>
            </a:r>
            <a:r>
              <a:rPr lang="ru-RU" sz="2200" dirty="0"/>
              <a:t>ја објасни улогата на масовните медиуми во современото општество</a:t>
            </a:r>
            <a:r>
              <a:rPr lang="ru-RU" sz="2200" dirty="0" smtClean="0"/>
              <a:t>;</a:t>
            </a:r>
          </a:p>
          <a:p>
            <a:pPr marL="0" indent="0" algn="just">
              <a:buNone/>
            </a:pPr>
            <a:r>
              <a:rPr lang="ru-RU" sz="2200" dirty="0"/>
              <a:t>-</a:t>
            </a:r>
            <a:r>
              <a:rPr lang="ru-RU" sz="2200" dirty="0" smtClean="0"/>
              <a:t> </a:t>
            </a:r>
            <a:r>
              <a:rPr lang="ru-RU" sz="2200" dirty="0"/>
              <a:t>да ги објасни карактеристиките на масовните медиуми; </a:t>
            </a:r>
            <a:endParaRPr lang="ru-RU" sz="2200" dirty="0" smtClean="0"/>
          </a:p>
          <a:p>
            <a:pPr marL="0" indent="0" algn="just">
              <a:buNone/>
            </a:pPr>
            <a:r>
              <a:rPr lang="ru-RU" sz="2200" dirty="0" smtClean="0"/>
              <a:t>-да </a:t>
            </a:r>
            <a:r>
              <a:rPr lang="ru-RU" sz="2200" dirty="0"/>
              <a:t>ги препознае изворите на информации и да го оценува нивниот квалитет</a:t>
            </a:r>
            <a:r>
              <a:rPr lang="ru-RU" sz="2200" dirty="0" smtClean="0"/>
              <a:t>;</a:t>
            </a:r>
          </a:p>
          <a:p>
            <a:pPr marL="0" indent="0" algn="just">
              <a:buNone/>
            </a:pPr>
            <a:r>
              <a:rPr lang="ru-RU" sz="2200" dirty="0"/>
              <a:t>-</a:t>
            </a:r>
            <a:r>
              <a:rPr lang="ru-RU" sz="2200" dirty="0" smtClean="0"/>
              <a:t>да </a:t>
            </a:r>
            <a:r>
              <a:rPr lang="ru-RU" sz="2200" dirty="0"/>
              <a:t>ги разбере последиците од неточното информирање; </a:t>
            </a:r>
            <a:endParaRPr lang="ru-RU" sz="2200" dirty="0"/>
          </a:p>
          <a:p>
            <a:pPr marL="0" indent="0" algn="just">
              <a:buNone/>
            </a:pPr>
            <a:r>
              <a:rPr lang="ru-RU" sz="2200" dirty="0" smtClean="0"/>
              <a:t>-да </a:t>
            </a:r>
            <a:r>
              <a:rPr lang="ru-RU" sz="2200" dirty="0"/>
              <a:t>ја сфати потребата од медиумската </a:t>
            </a:r>
            <a:r>
              <a:rPr lang="ru-RU" sz="2200" dirty="0" smtClean="0"/>
              <a:t>култура</a:t>
            </a:r>
            <a:r>
              <a:rPr lang="ru-RU" sz="2200" dirty="0"/>
              <a:t>.</a:t>
            </a:r>
            <a:r>
              <a:rPr lang="ru-RU" sz="2200" dirty="0" smtClean="0"/>
              <a:t> </a:t>
            </a:r>
            <a:r>
              <a:rPr lang="ru-RU" sz="2200" dirty="0" smtClean="0"/>
              <a:t>(2009</a:t>
            </a:r>
            <a:r>
              <a:rPr lang="ru-RU" sz="2200" dirty="0" smtClean="0"/>
              <a:t>).</a:t>
            </a:r>
            <a:endParaRPr lang="mk-MK" sz="2200" b="1" dirty="0" smtClean="0"/>
          </a:p>
          <a:p>
            <a:endParaRPr lang="mk-MK" dirty="0"/>
          </a:p>
          <a:p>
            <a:endParaRPr lang="mk-MK" dirty="0" smtClean="0"/>
          </a:p>
          <a:p>
            <a:pPr marL="0" indent="0">
              <a:buNone/>
            </a:pPr>
            <a:r>
              <a:rPr lang="mk-MK" dirty="0" smtClean="0"/>
              <a:t>Овие теми се поставени </a:t>
            </a:r>
            <a:r>
              <a:rPr lang="mk-MK" dirty="0" smtClean="0"/>
              <a:t>спирално </a:t>
            </a:r>
            <a:r>
              <a:rPr lang="mk-MK" dirty="0" smtClean="0"/>
              <a:t>и се надоврзуваат и во средното образование</a:t>
            </a:r>
            <a:endParaRPr lang="en-US" dirty="0"/>
          </a:p>
        </p:txBody>
      </p:sp>
    </p:spTree>
    <p:extLst>
      <p:ext uri="{BB962C8B-B14F-4D97-AF65-F5344CB8AC3E}">
        <p14:creationId xmlns:p14="http://schemas.microsoft.com/office/powerpoint/2010/main" val="401278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Наставни предмети и содржини поврзани со медиумите во средното образование </a:t>
            </a:r>
            <a:endParaRPr lang="en-US" dirty="0"/>
          </a:p>
        </p:txBody>
      </p:sp>
      <p:sp>
        <p:nvSpPr>
          <p:cNvPr id="3" name="Content Placeholder 2"/>
          <p:cNvSpPr>
            <a:spLocks noGrp="1"/>
          </p:cNvSpPr>
          <p:nvPr>
            <p:ph idx="1"/>
          </p:nvPr>
        </p:nvSpPr>
        <p:spPr>
          <a:xfrm>
            <a:off x="1154954" y="2705100"/>
            <a:ext cx="8825659" cy="3416300"/>
          </a:xfrm>
        </p:spPr>
        <p:txBody>
          <a:bodyPr>
            <a:normAutofit fontScale="92500" lnSpcReduction="20000"/>
          </a:bodyPr>
          <a:lstStyle/>
          <a:p>
            <a:pPr algn="just"/>
            <a:r>
              <a:rPr lang="mk-MK" dirty="0" smtClean="0"/>
              <a:t>Граѓанско образование-нов концепт на граѓанско образование, програма за овој предмет која стартува оваа учебна година експериментално има тема </a:t>
            </a:r>
            <a:r>
              <a:rPr lang="mk-MK" b="1" dirty="0" smtClean="0"/>
              <a:t>Медиумите во демократското општество(новинар, уредник, цензура, автоцензура), влијанијата и контролата на медиумите.</a:t>
            </a:r>
          </a:p>
          <a:p>
            <a:pPr algn="just"/>
            <a:r>
              <a:rPr lang="mk-MK" dirty="0" smtClean="0"/>
              <a:t>Социологија изборен предмет за трета година гимназиско образование(масмедиуми и комуникација, телевизијата и населението, влијанието на телевизијата, новите електронски медиуми-објаснување на нивната улога, светот на виртуелоста и градење став кон </a:t>
            </a:r>
            <a:r>
              <a:rPr lang="mk-MK" dirty="0" smtClean="0"/>
              <a:t>истото)(2003)</a:t>
            </a:r>
            <a:endParaRPr lang="mk-MK" dirty="0" smtClean="0"/>
          </a:p>
          <a:p>
            <a:pPr algn="just"/>
            <a:endParaRPr lang="mk-MK" dirty="0"/>
          </a:p>
          <a:p>
            <a:pPr algn="just"/>
            <a:r>
              <a:rPr lang="mk-MK" dirty="0" smtClean="0"/>
              <a:t>Социологија </a:t>
            </a:r>
            <a:r>
              <a:rPr lang="mk-MK" dirty="0" smtClean="0"/>
              <a:t>– изборен </a:t>
            </a:r>
            <a:r>
              <a:rPr lang="mk-MK" dirty="0" smtClean="0"/>
              <a:t>предмет за четвртта година гимназиско образование без експлицитни теми за медиуми( сите теми се поврзани со општеството кое „живее“ низ медиумите)</a:t>
            </a:r>
            <a:endParaRPr lang="en-US" dirty="0"/>
          </a:p>
        </p:txBody>
      </p:sp>
    </p:spTree>
    <p:extLst>
      <p:ext uri="{BB962C8B-B14F-4D97-AF65-F5344CB8AC3E}">
        <p14:creationId xmlns:p14="http://schemas.microsoft.com/office/powerpoint/2010/main" val="100504890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Средно стручно образование</a:t>
            </a:r>
            <a:endParaRPr lang="en-US" dirty="0"/>
          </a:p>
        </p:txBody>
      </p:sp>
      <p:sp>
        <p:nvSpPr>
          <p:cNvPr id="3" name="Content Placeholder 2"/>
          <p:cNvSpPr>
            <a:spLocks noGrp="1"/>
          </p:cNvSpPr>
          <p:nvPr>
            <p:ph idx="1"/>
          </p:nvPr>
        </p:nvSpPr>
        <p:spPr/>
        <p:txBody>
          <a:bodyPr/>
          <a:lstStyle/>
          <a:p>
            <a:pPr algn="just"/>
            <a:r>
              <a:rPr lang="mk-MK" dirty="0" smtClean="0"/>
              <a:t>Социологија </a:t>
            </a:r>
            <a:r>
              <a:rPr lang="mk-MK" dirty="0" smtClean="0"/>
              <a:t>за</a:t>
            </a:r>
            <a:r>
              <a:rPr lang="mk-MK" dirty="0" smtClean="0"/>
              <a:t> </a:t>
            </a:r>
            <a:r>
              <a:rPr lang="mk-MK" dirty="0" smtClean="0"/>
              <a:t>средно стручно </a:t>
            </a:r>
            <a:r>
              <a:rPr lang="mk-MK" dirty="0" smtClean="0"/>
              <a:t>образование, тема </a:t>
            </a:r>
            <a:r>
              <a:rPr lang="mk-MK" dirty="0" smtClean="0"/>
              <a:t>Општествени институции, која </a:t>
            </a:r>
            <a:r>
              <a:rPr lang="mk-MK" dirty="0" smtClean="0"/>
              <a:t>меѓу другото има цел која се </a:t>
            </a:r>
            <a:r>
              <a:rPr lang="mk-MK" dirty="0" smtClean="0"/>
              <a:t>однесува на масмедиумите и нивната улога во </a:t>
            </a:r>
            <a:r>
              <a:rPr lang="mk-MK" dirty="0" smtClean="0"/>
              <a:t>општеството.</a:t>
            </a:r>
            <a:endParaRPr lang="mk-MK" dirty="0" smtClean="0"/>
          </a:p>
          <a:p>
            <a:pPr algn="just"/>
            <a:r>
              <a:rPr lang="mk-MK" dirty="0" smtClean="0"/>
              <a:t>Граѓанска култура со </a:t>
            </a:r>
            <a:r>
              <a:rPr lang="mk-MK" dirty="0" smtClean="0"/>
              <a:t>две теми:</a:t>
            </a:r>
          </a:p>
          <a:p>
            <a:pPr algn="just">
              <a:buFontTx/>
              <a:buChar char="-"/>
            </a:pPr>
            <a:r>
              <a:rPr lang="mk-MK" b="1" dirty="0" smtClean="0"/>
              <a:t>Информирањето </a:t>
            </a:r>
            <a:r>
              <a:rPr lang="mk-MK" b="1" dirty="0" smtClean="0"/>
              <a:t>во демократското општество </a:t>
            </a:r>
            <a:r>
              <a:rPr lang="mk-MK" dirty="0" smtClean="0"/>
              <a:t>каде за цели се </a:t>
            </a:r>
            <a:r>
              <a:rPr lang="mk-MK" dirty="0" smtClean="0"/>
              <a:t>поставени </a:t>
            </a:r>
            <a:r>
              <a:rPr lang="mk-MK" dirty="0" smtClean="0"/>
              <a:t>не само разновидноста на медиумите, туку и нивната слобода и вистинитоста на информациите кои се </a:t>
            </a:r>
            <a:r>
              <a:rPr lang="mk-MK" dirty="0" smtClean="0"/>
              <a:t>пласираат.</a:t>
            </a:r>
          </a:p>
          <a:p>
            <a:pPr algn="just">
              <a:buFontTx/>
              <a:buChar char="-"/>
            </a:pPr>
            <a:r>
              <a:rPr lang="mk-MK" b="1" dirty="0" smtClean="0"/>
              <a:t>Глобализација </a:t>
            </a:r>
            <a:r>
              <a:rPr lang="mk-MK" b="1" dirty="0" smtClean="0"/>
              <a:t>на масмедиумите – </a:t>
            </a:r>
            <a:r>
              <a:rPr lang="mk-MK" dirty="0" smtClean="0"/>
              <a:t>видови </a:t>
            </a:r>
            <a:r>
              <a:rPr lang="mk-MK" dirty="0" smtClean="0"/>
              <a:t>медиуми како </a:t>
            </a:r>
            <a:r>
              <a:rPr lang="mk-MK" dirty="0" smtClean="0"/>
              <a:t>и градење критички однос кон </a:t>
            </a:r>
            <a:r>
              <a:rPr lang="mk-MK" dirty="0" smtClean="0"/>
              <a:t>нив.  (2003)</a:t>
            </a:r>
            <a:endParaRPr lang="en-US" dirty="0"/>
          </a:p>
        </p:txBody>
      </p:sp>
    </p:spTree>
    <p:extLst>
      <p:ext uri="{BB962C8B-B14F-4D97-AF65-F5344CB8AC3E}">
        <p14:creationId xmlns:p14="http://schemas.microsoft.com/office/powerpoint/2010/main" val="3430611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Улогата на изборните предмети и на проектните активности во односот со медиумите</a:t>
            </a:r>
            <a:endParaRPr lang="en-US" dirty="0"/>
          </a:p>
        </p:txBody>
      </p:sp>
      <p:sp>
        <p:nvSpPr>
          <p:cNvPr id="3" name="Content Placeholder 2"/>
          <p:cNvSpPr>
            <a:spLocks noGrp="1"/>
          </p:cNvSpPr>
          <p:nvPr>
            <p:ph idx="1"/>
          </p:nvPr>
        </p:nvSpPr>
        <p:spPr/>
        <p:txBody>
          <a:bodyPr/>
          <a:lstStyle/>
          <a:p>
            <a:r>
              <a:rPr lang="mk-MK" dirty="0" smtClean="0"/>
              <a:t>За гимназија покрај изборните предмети постојат и проектни активности кои се поврзуваат со дел од наставните предмети, така, со предметот македонски јазик се поврзуваат следните проектни активности: урбана култура, литературни клубови и драмски секции каде дебатите не се само предложена активност туку начин на работа и реализација на наставните предложени содржини, исто и создавањето на училишни весници.</a:t>
            </a:r>
          </a:p>
          <a:p>
            <a:r>
              <a:rPr lang="mk-MK" dirty="0" smtClean="0"/>
              <a:t>Проектната активност граѓанска култура содржи тема за медиумите, посветена на масмедиумите, тв емисиите и виртуелноста.</a:t>
            </a:r>
            <a:endParaRPr lang="en-US" dirty="0"/>
          </a:p>
        </p:txBody>
      </p:sp>
    </p:spTree>
    <p:extLst>
      <p:ext uri="{BB962C8B-B14F-4D97-AF65-F5344CB8AC3E}">
        <p14:creationId xmlns:p14="http://schemas.microsoft.com/office/powerpoint/2010/main" val="146245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Образование за животни вештини</a:t>
            </a:r>
            <a:endParaRPr lang="en-US" dirty="0"/>
          </a:p>
        </p:txBody>
      </p:sp>
      <p:sp>
        <p:nvSpPr>
          <p:cNvPr id="3" name="Content Placeholder 2"/>
          <p:cNvSpPr>
            <a:spLocks noGrp="1"/>
          </p:cNvSpPr>
          <p:nvPr>
            <p:ph idx="1"/>
          </p:nvPr>
        </p:nvSpPr>
        <p:spPr/>
        <p:txBody>
          <a:bodyPr/>
          <a:lstStyle/>
          <a:p>
            <a:r>
              <a:rPr lang="mk-MK" dirty="0" smtClean="0"/>
              <a:t>Образование за животни вештини (од прва до четвртта година), 2011</a:t>
            </a:r>
          </a:p>
          <a:p>
            <a:endParaRPr lang="mk-MK" dirty="0"/>
          </a:p>
          <a:p>
            <a:pPr marL="0" indent="0">
              <a:buNone/>
            </a:pPr>
            <a:r>
              <a:rPr lang="mk-MK" dirty="0" smtClean="0"/>
              <a:t>Тема: Глобални процеси и влијанија </a:t>
            </a:r>
          </a:p>
          <a:p>
            <a:pPr marL="0" indent="0">
              <a:buNone/>
            </a:pPr>
            <a:r>
              <a:rPr lang="mk-MK" dirty="0" smtClean="0"/>
              <a:t>-влијание на тв, весници, печатени медиуми и социјални мрежи;</a:t>
            </a:r>
          </a:p>
          <a:p>
            <a:pPr marL="0" indent="0">
              <a:buNone/>
            </a:pPr>
            <a:r>
              <a:rPr lang="mk-MK" dirty="0" smtClean="0"/>
              <a:t>-влијанието на рекламата во процесот на идентификација;</a:t>
            </a:r>
          </a:p>
          <a:p>
            <a:pPr marL="0" indent="0">
              <a:buNone/>
            </a:pPr>
            <a:r>
              <a:rPr lang="mk-MK" dirty="0" smtClean="0"/>
              <a:t>-политичка манипулација;</a:t>
            </a:r>
          </a:p>
          <a:p>
            <a:pPr marL="0" indent="0">
              <a:buNone/>
            </a:pPr>
            <a:r>
              <a:rPr lang="mk-MK" dirty="0" smtClean="0"/>
              <a:t>-критички однос кон медиуми, религии, истории, политики, меинстрим култура</a:t>
            </a:r>
            <a:endParaRPr lang="en-US" dirty="0"/>
          </a:p>
        </p:txBody>
      </p:sp>
    </p:spTree>
    <p:extLst>
      <p:ext uri="{BB962C8B-B14F-4D97-AF65-F5344CB8AC3E}">
        <p14:creationId xmlns:p14="http://schemas.microsoft.com/office/powerpoint/2010/main" val="23588519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469</TotalTime>
  <Words>813</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Наставните содржини и темите од медиумската писменост во образовниот систем во Република Македонија</vt:lpstr>
      <vt:lpstr>Општи напомени</vt:lpstr>
      <vt:lpstr>PowerPoint Presentation</vt:lpstr>
      <vt:lpstr>Содржини во подрачјето медиумска култура во основното образование </vt:lpstr>
      <vt:lpstr>Содржини поврзани во медиумите во другите наставни предмети во основното образование</vt:lpstr>
      <vt:lpstr>Наставни предмети и содржини поврзани со медиумите во средното образование </vt:lpstr>
      <vt:lpstr>Средно стручно образование</vt:lpstr>
      <vt:lpstr>Улогата на изборните предмети и на проектните активности во односот со медиумите</vt:lpstr>
      <vt:lpstr>Образование за животни вештини</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Marina Dimitrieva Gjorgjievska</cp:lastModifiedBy>
  <cp:revision>38</cp:revision>
  <dcterms:created xsi:type="dcterms:W3CDTF">2018-11-01T17:40:36Z</dcterms:created>
  <dcterms:modified xsi:type="dcterms:W3CDTF">2018-11-02T09:41:22Z</dcterms:modified>
</cp:coreProperties>
</file>